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8" r:id="rId3"/>
    <p:sldId id="289" r:id="rId4"/>
    <p:sldId id="290" r:id="rId5"/>
    <p:sldId id="291" r:id="rId6"/>
    <p:sldId id="294" r:id="rId7"/>
    <p:sldId id="287" r:id="rId8"/>
    <p:sldId id="292" r:id="rId9"/>
    <p:sldId id="293" r:id="rId10"/>
    <p:sldId id="295" r:id="rId11"/>
    <p:sldId id="296" r:id="rId12"/>
    <p:sldId id="297" r:id="rId13"/>
    <p:sldId id="300" r:id="rId14"/>
    <p:sldId id="299" r:id="rId15"/>
    <p:sldId id="298" r:id="rId16"/>
    <p:sldId id="301" r:id="rId17"/>
    <p:sldId id="302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E6602EE-0E34-4C60-A69C-2D9CD4683696}">
          <p14:sldIdLst>
            <p14:sldId id="256"/>
            <p14:sldId id="288"/>
            <p14:sldId id="289"/>
            <p14:sldId id="290"/>
            <p14:sldId id="291"/>
            <p14:sldId id="294"/>
            <p14:sldId id="287"/>
            <p14:sldId id="292"/>
            <p14:sldId id="293"/>
            <p14:sldId id="295"/>
            <p14:sldId id="296"/>
            <p14:sldId id="297"/>
            <p14:sldId id="300"/>
            <p14:sldId id="299"/>
            <p14:sldId id="298"/>
            <p14:sldId id="301"/>
            <p14:sldId id="302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02" d="100"/>
          <a:sy n="102" d="100"/>
        </p:scale>
        <p:origin x="140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30.09.2024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16632"/>
            <a:ext cx="7560840" cy="1715450"/>
          </a:xfrm>
        </p:spPr>
        <p:txBody>
          <a:bodyPr anchor="ctr">
            <a:noAutofit/>
          </a:bodyPr>
          <a:lstStyle/>
          <a:p>
            <a:r>
              <a:rPr lang="kk-KZ" sz="3600">
                <a:latin typeface="Times New Roman" pitchFamily="18" charset="0"/>
                <a:cs typeface="Times New Roman" pitchFamily="18" charset="0"/>
              </a:rPr>
              <a:t>Лекция 6.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характристики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классов Базидиомицеты и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Дейтеромицеты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Отдел Лишайники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10D185-6C77-8895-85E4-BDFED61B3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988840"/>
            <a:ext cx="6120679" cy="44847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0EEE8C-D288-3401-029F-25526E28F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Deuteromycetes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Дейтеромицеты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(несовершенные грибы)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C9A03B3-6FF8-6FC3-CD55-3CBDD5CE0E1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15616" y="1124744"/>
            <a:ext cx="7818834" cy="3306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" marR="37465" indent="215900" algn="just">
              <a:lnSpc>
                <a:spcPct val="104000"/>
              </a:lnSpc>
              <a:spcBef>
                <a:spcPts val="55"/>
              </a:spcBef>
              <a:spcAft>
                <a:spcPts val="0"/>
              </a:spcAft>
            </a:pP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Самый</a:t>
            </a:r>
            <a:r>
              <a:rPr lang="ru-RU" sz="1600" spc="2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численный</a:t>
            </a:r>
            <a:r>
              <a:rPr lang="ru-RU" sz="1600" spc="2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ru-RU" sz="1600" spc="2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sz="1600" spc="2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высших</a:t>
            </a:r>
            <a:r>
              <a:rPr lang="ru-RU" sz="16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растений</a:t>
            </a:r>
            <a:r>
              <a:rPr lang="ru-RU" sz="1600" spc="2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600" spc="2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лее 30-35</a:t>
            </a:r>
            <a:r>
              <a:rPr lang="ru-RU" sz="16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lang="ru-RU" sz="16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видов.</a:t>
            </a:r>
            <a:r>
              <a:rPr lang="ru-RU" sz="1600" spc="1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дс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авители</a:t>
            </a:r>
            <a:r>
              <a:rPr lang="ru-RU" sz="1600" spc="-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тери</a:t>
            </a:r>
            <a:r>
              <a:rPr lang="ru-RU" sz="16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600" spc="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</a:t>
            </a:r>
            <a:r>
              <a:rPr lang="ru-RU" sz="16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окле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чным мицелием. Б</a:t>
            </a:r>
            <a:r>
              <a:rPr lang="ru-RU" sz="1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ра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 – </a:t>
            </a:r>
            <a:r>
              <a:rPr lang="ru-RU" sz="1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онидиями. Ве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тивн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spc="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</a:t>
            </a:r>
            <a:r>
              <a:rPr lang="ru-RU" sz="16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мощью</a:t>
            </a:r>
            <a:r>
              <a:rPr lang="ru-RU" sz="16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мицелия.</a:t>
            </a:r>
            <a:r>
              <a:rPr lang="ru-RU" sz="16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ru-RU" sz="16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тнося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6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грибы,</a:t>
            </a:r>
            <a:r>
              <a:rPr lang="ru-RU" sz="16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жизненный</a:t>
            </a:r>
            <a:r>
              <a:rPr lang="ru-RU" sz="16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</a:t>
            </a:r>
            <a:r>
              <a:rPr lang="ru-RU" sz="16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орых</a:t>
            </a:r>
            <a:r>
              <a:rPr lang="ru-RU" sz="16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</a:t>
            </a:r>
            <a:r>
              <a:rPr lang="ru-RU" sz="16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плоидной</a:t>
            </a:r>
            <a:r>
              <a:rPr lang="ru-RU" sz="16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адии,</a:t>
            </a:r>
            <a:r>
              <a:rPr lang="ru-RU" sz="16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spc="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смен</a:t>
            </a:r>
            <a:r>
              <a:rPr lang="ru-RU" sz="16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ядерных</a:t>
            </a:r>
            <a:r>
              <a:rPr lang="ru-RU" sz="16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фаз.</a:t>
            </a:r>
            <a:r>
              <a:rPr lang="ru-RU" sz="16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язи</a:t>
            </a:r>
            <a:r>
              <a:rPr lang="ru-RU" sz="16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</a:t>
            </a:r>
            <a:r>
              <a:rPr lang="ru-RU" sz="16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</a:t>
            </a:r>
            <a:r>
              <a:rPr lang="ru-RU" sz="16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лучили</a:t>
            </a:r>
            <a:r>
              <a:rPr lang="ru-RU" sz="16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ание</a:t>
            </a:r>
            <a:endParaRPr lang="ru-K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2882265" algn="just">
              <a:spcAft>
                <a:spcPts val="0"/>
              </a:spcAft>
            </a:pP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</a:t>
            </a:r>
            <a:r>
              <a:rPr lang="ru-RU" sz="1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16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ершенные».</a:t>
            </a:r>
            <a:endParaRPr lang="ru-K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4000"/>
              </a:lnSpc>
              <a:spcBef>
                <a:spcPts val="55"/>
              </a:spcBef>
              <a:spcAft>
                <a:spcPts val="0"/>
              </a:spcAft>
            </a:pP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современным</a:t>
            </a:r>
            <a:r>
              <a:rPr lang="ru-RU" sz="1600" spc="1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грибам</a:t>
            </a:r>
            <a:r>
              <a:rPr lang="ru-RU" sz="16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</a:t>
            </a:r>
            <a:r>
              <a:rPr lang="ru-RU" sz="1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6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льшинст</a:t>
            </a:r>
            <a:r>
              <a:rPr lang="ru-RU" sz="16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16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енных грибов.</a:t>
            </a:r>
            <a:r>
              <a:rPr lang="ru-RU" sz="16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spc="-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16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ершенным</a:t>
            </a:r>
            <a:r>
              <a:rPr lang="ru-RU" sz="16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грибам</a:t>
            </a:r>
            <a:r>
              <a:rPr lang="ru-RU" sz="16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</a:t>
            </a:r>
            <a:r>
              <a:rPr lang="ru-RU" sz="1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6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грибы</a:t>
            </a:r>
            <a:r>
              <a:rPr lang="ru-RU" sz="16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ru-RU" sz="16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аспергил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4000"/>
              </a:lnSpc>
              <a:spcAft>
                <a:spcPts val="0"/>
              </a:spcAft>
            </a:pP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б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льшей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дейтер</a:t>
            </a:r>
            <a:r>
              <a:rPr lang="ru-RU" sz="16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</a:t>
            </a:r>
            <a:r>
              <a:rPr lang="ru-RU" sz="16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16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</a:t>
            </a:r>
            <a:r>
              <a:rPr lang="ru-RU" sz="16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ение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лняе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при п</a:t>
            </a:r>
            <a:r>
              <a:rPr lang="ru-RU" sz="1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мощи </a:t>
            </a:r>
            <a:r>
              <a:rPr lang="ru-RU" sz="1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онидий. П</a:t>
            </a:r>
            <a:r>
              <a:rPr lang="ru-RU" sz="1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мимо </a:t>
            </a:r>
            <a:r>
              <a:rPr lang="ru-RU" sz="16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ониди</a:t>
            </a:r>
            <a:r>
              <a:rPr lang="ru-RU" sz="16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многие виды</a:t>
            </a:r>
            <a:r>
              <a:rPr lang="ru-RU" sz="16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</a:t>
            </a:r>
            <a:r>
              <a:rPr lang="ru-RU" sz="16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пикн</a:t>
            </a:r>
            <a:r>
              <a:rPr lang="ru-RU" sz="16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споры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ующи</a:t>
            </a:r>
            <a:r>
              <a:rPr lang="ru-RU" sz="1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пикнидах,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озни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сильно</a:t>
            </a:r>
            <a:r>
              <a:rPr lang="ru-RU" sz="16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</a:t>
            </a:r>
            <a:r>
              <a:rPr lang="ru-RU" sz="1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ченные </a:t>
            </a:r>
            <a:r>
              <a:rPr lang="ru-RU" sz="1600" spc="-5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онидиен</a:t>
            </a:r>
            <a:r>
              <a:rPr lang="ru-RU" sz="16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сцы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тчленяющие</a:t>
            </a:r>
            <a:r>
              <a:rPr lang="ru-RU" sz="16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слизистые споры. Они обычно перен</a:t>
            </a:r>
            <a:r>
              <a:rPr lang="ru-RU" sz="1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на</a:t>
            </a:r>
            <a:r>
              <a:rPr lang="ru-RU" sz="1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мыми.</a:t>
            </a:r>
            <a:endParaRPr lang="ru-K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876A79-F195-0A27-35E5-4A54DB138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4365104"/>
            <a:ext cx="2448272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76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B96537-65B7-B7BA-7EE5-C2D8E1232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88640"/>
            <a:ext cx="8106104" cy="60597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Самый многочисленный класс из высших растений – более 30-35 тыс. видов. Представители класса характеризуются много- клеточным мицелием. Бесполое размножение – конидиями. Вегетативное размножение с помощью мицелия. К этому классу относятся грибы, жизненный цикл которых проходит в гаплоидной стадии, без смен ядерных фаз. В связи с чем они получили название</a:t>
            </a:r>
          </a:p>
          <a:p>
            <a:pPr algn="just"/>
            <a:r>
              <a:rPr lang="ru-RU" dirty="0"/>
              <a:t>«несовершенные».</a:t>
            </a:r>
          </a:p>
          <a:p>
            <a:pPr algn="just"/>
            <a:r>
              <a:rPr lang="ru-RU" dirty="0"/>
              <a:t>К несовременным грибам относятся большинство почвенных грибов. К несовершенным грибам относятся грибы рода </a:t>
            </a:r>
            <a:r>
              <a:rPr lang="ru-RU" dirty="0" err="1"/>
              <a:t>аспергил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У большей части </a:t>
            </a:r>
            <a:r>
              <a:rPr lang="ru-RU" dirty="0" err="1"/>
              <a:t>дейтеромицетов</a:t>
            </a:r>
            <a:r>
              <a:rPr lang="ru-RU" dirty="0"/>
              <a:t> размножение выполняется при помощи конидий. Помимо </a:t>
            </a:r>
            <a:r>
              <a:rPr lang="ru-RU" dirty="0" err="1"/>
              <a:t>конидиоспор</a:t>
            </a:r>
            <a:r>
              <a:rPr lang="ru-RU" dirty="0"/>
              <a:t>, многие виды образуют </a:t>
            </a:r>
            <a:r>
              <a:rPr lang="ru-RU" dirty="0" err="1"/>
              <a:t>пикноспоры</a:t>
            </a:r>
            <a:r>
              <a:rPr lang="ru-RU" dirty="0"/>
              <a:t>, формирующиеся в пикнидах, где возникают сильно укороченные </a:t>
            </a:r>
            <a:r>
              <a:rPr lang="ru-RU" dirty="0" err="1"/>
              <a:t>конидиеносцы</a:t>
            </a:r>
            <a:r>
              <a:rPr lang="ru-RU" dirty="0"/>
              <a:t>, отчленяющие слизистые споры. Они обычно переносятся насекомыми.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812154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0446750-363E-2DD2-C799-011D2E20E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88640"/>
            <a:ext cx="7992888" cy="60597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В Японии с помощью одного из аспергиллов производят рисовую водку – сакэ. Пищу многих народов дальнего Востока, напри- мер жителей Китая, Вьетнама, Кореи, невозможно представить без постоянной приправы – соевого соуса. «Закваской» этого продукта является один из аспергиллов.</a:t>
            </a:r>
          </a:p>
          <a:p>
            <a:pPr algn="just"/>
            <a:r>
              <a:rPr lang="ru-RU" dirty="0"/>
              <a:t>Некоторые грибы могут выделять </a:t>
            </a:r>
            <a:r>
              <a:rPr lang="ru-RU" dirty="0" err="1"/>
              <a:t>афлотоксины</a:t>
            </a:r>
            <a:r>
              <a:rPr lang="ru-RU" dirty="0"/>
              <a:t>, есть грибы, выделяющие </a:t>
            </a:r>
            <a:r>
              <a:rPr lang="ru-RU" dirty="0" err="1"/>
              <a:t>трихотецены</a:t>
            </a:r>
            <a:r>
              <a:rPr lang="ru-RU" dirty="0"/>
              <a:t> – они подавляют синтез белка у эукариот. Сюда же относится возбудитель стригущего лишая, эпидермофитии стопы и других кожных заболеваний</a:t>
            </a:r>
          </a:p>
          <a:p>
            <a:pPr algn="just"/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698564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B37B3E-9D17-24BF-CA51-453693AE0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Отдел </a:t>
            </a:r>
            <a:r>
              <a:rPr lang="en-US" dirty="0" err="1"/>
              <a:t>Lichenophyta</a:t>
            </a:r>
            <a:r>
              <a:rPr lang="en-US" dirty="0"/>
              <a:t> – </a:t>
            </a:r>
            <a:r>
              <a:rPr lang="ru-RU" dirty="0"/>
              <a:t>Лишайники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7EF74C-AF37-2D1E-2DDE-176D52556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268760"/>
            <a:ext cx="8280920" cy="475252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Это своеобразная группа симбиотических организмов, состоящих из </a:t>
            </a:r>
            <a:r>
              <a:rPr lang="ru-RU" dirty="0" err="1"/>
              <a:t>микобионта</a:t>
            </a:r>
            <a:r>
              <a:rPr lang="ru-RU" dirty="0"/>
              <a:t> (грибов) и </a:t>
            </a:r>
            <a:r>
              <a:rPr lang="ru-RU" dirty="0" err="1"/>
              <a:t>фикобионта</a:t>
            </a:r>
            <a:r>
              <a:rPr lang="ru-RU" dirty="0"/>
              <a:t> (водорослей). Всего лишайников приблизительно 10 тыс. видов.</a:t>
            </a:r>
          </a:p>
          <a:p>
            <a:r>
              <a:rPr lang="ru-RU" dirty="0"/>
              <a:t>Снаружи лишайник обычно покрыт плотным корковым слоем из тесно сплетенных и видоизмененных гиф гриба. Внутренняя часть состоит из многочисленных гиф, оплетающих отдельные клетки и целые группы водорослей (рисунок 15). </a:t>
            </a:r>
            <a:r>
              <a:rPr lang="ru-RU" dirty="0" err="1"/>
              <a:t>Микобионт</a:t>
            </a:r>
            <a:r>
              <a:rPr lang="ru-RU" dirty="0"/>
              <a:t>, участвующий в симбиозе, относится к высшим, т.е. к классу сумчатых (</a:t>
            </a:r>
            <a:r>
              <a:rPr lang="ru-RU" dirty="0" err="1"/>
              <a:t>периномицетам</a:t>
            </a:r>
            <a:r>
              <a:rPr lang="ru-RU" dirty="0"/>
              <a:t> и дискомицетам), реже – </a:t>
            </a:r>
            <a:r>
              <a:rPr lang="ru-RU" dirty="0" err="1"/>
              <a:t>базидиальных</a:t>
            </a:r>
            <a:r>
              <a:rPr lang="ru-RU" dirty="0"/>
              <a:t>. </a:t>
            </a:r>
            <a:r>
              <a:rPr lang="ru-RU" dirty="0" err="1"/>
              <a:t>Фикобионт</a:t>
            </a:r>
            <a:r>
              <a:rPr lang="ru-RU" dirty="0"/>
              <a:t> представлен зелеными, реже – синезелеными (цианобактерий) водорослями.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895571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FC4C1-91D4-4E4B-D2CB-0E127B54C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Рисунок  – Строение лишайника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1C35187-7DD8-BD01-EA47-EA5A213077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5816" y="1747760"/>
            <a:ext cx="4331537" cy="362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96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71A661A-7759-812D-ADE3-262C5292B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404664"/>
            <a:ext cx="7962088" cy="5843736"/>
          </a:xfrm>
        </p:spPr>
        <p:txBody>
          <a:bodyPr>
            <a:normAutofit fontScale="925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представители из 9 родов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Nostoc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Gloeocapsa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Scytonema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Stigonema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сине-зеленых водорослей способны устанавливать симбиоз с грибами.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Вегетативное тело лишайников может иметь вид корочки, листовидной пластинки или кустика. В связи  с разнообразием их форм различают три основных морфологических типа: накипные, листоватые и кустистые лишайники.</a:t>
            </a:r>
          </a:p>
          <a:p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Лишайники распр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ранены на 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орных склонах и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амнях, на 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оре 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деревьев,</a:t>
            </a:r>
            <a:r>
              <a:rPr lang="ru-RU" sz="2000" spc="-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ерхн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</a:t>
            </a:r>
            <a:r>
              <a:rPr lang="ru-RU" sz="20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обна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енных 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необраб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аемых п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чв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угих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ах.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тношению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угим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условиям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ооби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ания ср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 лишайни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2000" spc="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н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э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о- логич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ских г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упп: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ейные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лишайники (рас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ущие на по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ерхности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чвы),</a:t>
            </a:r>
            <a:r>
              <a:rPr lang="ru-RU" sz="20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эпилитные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(оби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ающие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ерхн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</a:t>
            </a:r>
            <a:r>
              <a:rPr lang="ru-RU" sz="20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л,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амней),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эпиоритные</a:t>
            </a:r>
            <a:r>
              <a:rPr lang="ru-RU" sz="20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(жи</a:t>
            </a:r>
            <a:r>
              <a:rPr lang="ru-RU" sz="2000" spc="-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ущие</a:t>
            </a:r>
            <a:r>
              <a:rPr lang="ru-RU" sz="2000" spc="-10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000" spc="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оре</a:t>
            </a:r>
            <a:r>
              <a:rPr lang="ru-RU" sz="2000" spc="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деревьев,</a:t>
            </a:r>
            <a:r>
              <a:rPr lang="ru-RU" sz="2000" spc="1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арни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ов),</a:t>
            </a:r>
            <a:r>
              <a:rPr lang="ru-RU" sz="2000" spc="-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эпискильные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(рас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ущие на гниющей дре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сине)</a:t>
            </a:r>
            <a:r>
              <a:rPr lang="ru-RU" sz="2000" spc="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угие.</a:t>
            </a:r>
            <a:endParaRPr lang="ru-K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829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811EA4D-8B09-01D9-23F8-050042C10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88640"/>
            <a:ext cx="7890080" cy="2376264"/>
          </a:xfrm>
        </p:spPr>
        <p:txBody>
          <a:bodyPr>
            <a:normAutofit fontScale="25000" lnSpcReduction="20000"/>
          </a:bodyPr>
          <a:lstStyle/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Размножаются лишайники чаще вегетативно – путем фрагментации (отделение частей таллома) или соредиями и 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изидиями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Соредии – мельчайшие комплексы, состоящие из одной или нескольких клеток водоросли, окруженных гифами гриба.</a:t>
            </a:r>
          </a:p>
          <a:p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Изидии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представляют собой бугорчатые выросты на верхней поверхности слоевища, состоящие из 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фикобионта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микобионта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отличии от соредий, они всегда покрыты корой.</a:t>
            </a:r>
          </a:p>
          <a:p>
            <a:pPr marL="74295" marR="37465" indent="215900" algn="just">
              <a:lnSpc>
                <a:spcPct val="107000"/>
              </a:lnSpc>
              <a:spcAft>
                <a:spcPts val="0"/>
              </a:spcAft>
            </a:pP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9600" spc="-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9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орых</a:t>
            </a:r>
            <a:r>
              <a:rPr lang="ru-RU" sz="9600" spc="-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лишайни</a:t>
            </a:r>
            <a:r>
              <a:rPr lang="ru-RU" sz="9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96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грибы</a:t>
            </a:r>
            <a:r>
              <a:rPr lang="ru-RU" sz="9600" spc="-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</a:t>
            </a:r>
            <a:r>
              <a:rPr lang="ru-RU" sz="96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9600" spc="-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</a:t>
            </a:r>
            <a:r>
              <a:rPr lang="ru-RU" sz="9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довые</a:t>
            </a:r>
            <a:r>
              <a:rPr lang="ru-RU" sz="9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тела</a:t>
            </a:r>
            <a:r>
              <a:rPr lang="ru-RU" sz="9600" spc="-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9600" spc="-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потеции или перитеции, в</a:t>
            </a:r>
            <a:r>
              <a:rPr lang="ru-RU" sz="96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орых разви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9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96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аски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ас</a:t>
            </a:r>
            <a:r>
              <a:rPr lang="ru-RU" sz="9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96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спорами.</a:t>
            </a:r>
            <a:endParaRPr lang="ru-KZ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" marR="37465" indent="215900" algn="just">
              <a:lnSpc>
                <a:spcPct val="107000"/>
              </a:lnSpc>
              <a:spcAft>
                <a:spcPts val="0"/>
              </a:spcAft>
            </a:pP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Лишайники игра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б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льшую р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 в</a:t>
            </a:r>
            <a:r>
              <a:rPr lang="ru-RU" sz="9600" spc="8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9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96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ообра</a:t>
            </a:r>
            <a:r>
              <a:rPr lang="ru-RU" sz="96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9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тельн</a:t>
            </a:r>
            <a:r>
              <a:rPr lang="ru-RU" sz="96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проц</a:t>
            </a:r>
            <a:r>
              <a:rPr lang="ru-RU" sz="9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9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е.</a:t>
            </a:r>
            <a:r>
              <a:rPr lang="ru-RU" sz="9600" spc="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spc="-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рибы,</a:t>
            </a:r>
            <a:r>
              <a:rPr lang="ru-RU" sz="9600" spc="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96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9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дящие</a:t>
            </a:r>
            <a:r>
              <a:rPr lang="ru-RU" sz="9600" spc="1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96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96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9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  </a:t>
            </a:r>
            <a:r>
              <a:rPr lang="ru-RU" sz="9600" spc="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9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орых</a:t>
            </a:r>
            <a:r>
              <a:rPr lang="ru-RU" sz="9600" spc="1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лишайни</a:t>
            </a:r>
            <a:r>
              <a:rPr lang="ru-RU" sz="96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ов,</a:t>
            </a:r>
            <a:r>
              <a:rPr lang="ru-RU" sz="9600" spc="-6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со- держ</a:t>
            </a:r>
            <a:r>
              <a:rPr lang="ru-RU" sz="9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 различные пи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менты. 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 из них – </a:t>
            </a:r>
            <a:r>
              <a:rPr lang="ru-RU" sz="9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</a:t>
            </a:r>
            <a:r>
              <a:rPr lang="ru-RU" sz="9600" spc="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96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еин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применяе</a:t>
            </a:r>
            <a:r>
              <a:rPr lang="ru-RU" sz="9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для</a:t>
            </a:r>
            <a:r>
              <a:rPr lang="ru-RU" sz="9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окраски</a:t>
            </a:r>
            <a:r>
              <a:rPr lang="ru-RU" sz="9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шерсти,</a:t>
            </a:r>
            <a:r>
              <a:rPr lang="ru-RU" sz="9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9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ой</a:t>
            </a:r>
            <a:r>
              <a:rPr lang="ru-RU" sz="9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9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лакмус,</a:t>
            </a:r>
            <a:r>
              <a:rPr lang="ru-RU" sz="9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</a:t>
            </a:r>
            <a:r>
              <a:rPr lang="ru-RU" sz="96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96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9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9600" spc="1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химич</a:t>
            </a:r>
            <a:r>
              <a:rPr lang="ru-RU" sz="96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ских лабор</a:t>
            </a:r>
            <a:r>
              <a:rPr lang="ru-RU" sz="9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ориях 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 инди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96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 кисл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</a:t>
            </a:r>
            <a:r>
              <a:rPr lang="ru-RU" sz="96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 ср</a:t>
            </a:r>
            <a:r>
              <a:rPr lang="ru-RU" sz="96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96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ды.</a:t>
            </a:r>
            <a:endParaRPr lang="ru-KZ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826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9172298-C6B4-F4EE-AD06-212F0546A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16632"/>
            <a:ext cx="7962088" cy="5544616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Лишайники наряду с грибами, актиномицетами и бактериями оказались также продуцентами антибиотиков. Кроме того, спиртовые концентрированные  экстракты некоторых лишайников, по- мимо того, что они обладают антибиотическими свойствами, могут быть использованы парфюмерной промышленностью с целью придания парфюмерным продуктам антисептических свойств.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тем, что лишайники – симбиотические системы, со- стоящие из двух типов растений, их очень трудно классифицировать.</a:t>
            </a:r>
          </a:p>
          <a:p>
            <a:pPr algn="just"/>
            <a:endParaRPr lang="ru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858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77941" y="1892878"/>
            <a:ext cx="5380817" cy="6374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dirty="0">
                <a:latin typeface="Comic Sans MS" pitchFamily="66" charset="0"/>
              </a:rPr>
              <a:t>Спасибо за внимание!</a:t>
            </a:r>
            <a:r>
              <a:rPr lang="kk-KZ" dirty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ADF29-927E-E233-BC69-E63B1DF9B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Basidiomycetes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Базидиомицеты. </a:t>
            </a:r>
            <a:endParaRPr lang="ru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E648DF-84D0-407F-263B-BEFB8D191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268760"/>
            <a:ext cx="7962088" cy="497964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Базидиомицеты имеют многоклеточный мицелий. Их около 30 тыс. видов. Они отличаются от сумчатых грибов тем, что органом полового спороношения у них является не сумка, а базидия, в которой образуются экзогенные споры. Их называют </a:t>
            </a:r>
            <a:r>
              <a:rPr lang="ru-RU" dirty="0" err="1"/>
              <a:t>базидиоспоры</a:t>
            </a:r>
            <a:r>
              <a:rPr lang="ru-RU" dirty="0"/>
              <a:t>. Они одноклеточные, гаплоидные.</a:t>
            </a:r>
          </a:p>
          <a:p>
            <a:pPr algn="just"/>
            <a:r>
              <a:rPr lang="ru-RU" dirty="0"/>
              <a:t>Половых органов у </a:t>
            </a:r>
            <a:r>
              <a:rPr lang="ru-RU" dirty="0" err="1"/>
              <a:t>базидиальных</a:t>
            </a:r>
            <a:r>
              <a:rPr lang="ru-RU" dirty="0"/>
              <a:t> грибов не образуется. Половой процесс осуществляется путем слияния двух вегетативных клеток гаплоидного мицелия (соматогамия), вырастающего из </a:t>
            </a:r>
            <a:r>
              <a:rPr lang="ru-RU" dirty="0" err="1"/>
              <a:t>базидиоспор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400031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42E769-0D6B-B544-6189-A8BB13EF6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"/>
            <a:ext cx="8208912" cy="2652808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</a:t>
            </a:r>
            <a:r>
              <a:rPr lang="ru-RU" sz="2000" spc="1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ению</a:t>
            </a:r>
            <a:r>
              <a:rPr lang="ru-RU" sz="2000" spc="1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базидии</a:t>
            </a:r>
            <a:r>
              <a:rPr lang="ru-RU" sz="2000" spc="1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различны</a:t>
            </a:r>
            <a:r>
              <a:rPr lang="ru-RU" sz="2000" spc="1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000" spc="1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</a:t>
            </a:r>
            <a:r>
              <a:rPr lang="ru-RU" sz="2000" spc="19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типов.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деление</a:t>
            </a:r>
            <a:r>
              <a:rPr lang="ru-RU" sz="2000" spc="1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их</a:t>
            </a:r>
            <a:r>
              <a:rPr lang="ru-RU" sz="2000" spc="1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сопро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ждае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ся</a:t>
            </a:r>
            <a:r>
              <a:rPr lang="ru-RU" sz="2000" spc="-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окин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м,</a:t>
            </a:r>
            <a:r>
              <a:rPr lang="ru-RU" sz="2000" spc="1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spc="1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озни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ает </a:t>
            </a:r>
            <a:r>
              <a:rPr lang="ru-RU" sz="2000" spc="-1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днокле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чная</a:t>
            </a:r>
            <a:r>
              <a:rPr lang="ru-RU" sz="20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базидия,</a:t>
            </a:r>
            <a:r>
              <a:rPr lang="ru-RU" sz="20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назы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ае</a:t>
            </a:r>
            <a:r>
              <a:rPr lang="ru-RU" sz="20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ая</a:t>
            </a:r>
            <a:r>
              <a:rPr lang="ru-RU" sz="2000" spc="1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spc="-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лобазидией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0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</a:t>
            </a:r>
            <a:r>
              <a:rPr lang="ru-RU" sz="20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базидия</a:t>
            </a:r>
            <a:r>
              <a:rPr lang="ru-RU" sz="2000" spc="1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0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оит из д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ух</a:t>
            </a:r>
            <a:r>
              <a:rPr lang="ru-RU" sz="2000" spc="3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частей – нижней расширенной –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гипобазидии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ерхней, я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ляющейся </a:t>
            </a:r>
            <a:r>
              <a:rPr lang="ru-RU" sz="2000" spc="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</a:t>
            </a:r>
            <a:r>
              <a:rPr lang="ru-RU" sz="2000" spc="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2000" spc="6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гипобазидии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обра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ся  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етеробазидии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spc="-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ретий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базидии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базидия,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деленная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попер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чными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пере- 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</a:t>
            </a:r>
            <a:r>
              <a:rPr lang="ru-RU" sz="20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ами на четыре клетки, по бо</a:t>
            </a:r>
            <a:r>
              <a:rPr lang="ru-RU" sz="20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 </a:t>
            </a:r>
            <a:r>
              <a:rPr lang="ru-RU" sz="2000" spc="-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орых обра</a:t>
            </a:r>
            <a:r>
              <a:rPr lang="ru-RU" sz="20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ся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базиди</a:t>
            </a:r>
            <a:r>
              <a:rPr lang="ru-RU" sz="2000" spc="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споры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назы</a:t>
            </a:r>
            <a:r>
              <a:rPr lang="ru-RU" sz="20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ае</a:t>
            </a:r>
            <a:r>
              <a:rPr lang="ru-RU" sz="2000" spc="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ся</a:t>
            </a:r>
            <a:r>
              <a:rPr lang="ru-RU" sz="2000" spc="5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она 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фра</a:t>
            </a:r>
            <a:r>
              <a:rPr lang="ru-RU" sz="20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мобазидией</a:t>
            </a:r>
            <a:endParaRPr lang="ru-RU" sz="2000" dirty="0">
              <a:solidFill>
                <a:srgbClr val="231F2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KZ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4EABF7-07E4-AFFE-1D99-B14D1F7F6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809" y="2652809"/>
            <a:ext cx="3644062" cy="22163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6C9B88-EBDF-D94E-A207-BB514F44AF7F}"/>
              </a:ext>
            </a:extLst>
          </p:cNvPr>
          <p:cNvSpPr txBox="1"/>
          <p:nvPr/>
        </p:nvSpPr>
        <p:spPr>
          <a:xfrm>
            <a:off x="1547664" y="5101081"/>
            <a:ext cx="68407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– Типы базидий; А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холобазидия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Б, В, Г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гетеробазидия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телибазидия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фрагмобазидия</a:t>
            </a:r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429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9147B1-1D15-3A47-45FA-58D441A25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332656"/>
            <a:ext cx="7962088" cy="591574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Бесполое размножение совершается конидиями (редко), вегетативное размножение осуществляется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оидиями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цикле развития базидиомицетов господствует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дикариотическая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стадия. Диплоидна только молодая базидия.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Базидиоспоры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первичный мицелий гаплоидны.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 базидиомицеты образуют плодовые тела, другие их не образуют, и в этом случае базидии образуются прямо на гифах. Плодовое тело, на котором образуется гимениальный слой (тесный палисадный слой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базидиев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состоит из компактно переплетенных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дикариотичных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гиф и имеет разнообразную форму: шляпки с ножкой (пеньком) у шляпочных грибов; копытообразных наростов у трутовиков; пленки у домового гриба и другие.</a:t>
            </a:r>
          </a:p>
          <a:p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457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650459-DF3E-91E0-E502-E53619836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260648"/>
            <a:ext cx="8178112" cy="598775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типу строения базидий базидиомицеты делят на три подкласса: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холобазидиомицеты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гетеробазидиомицеты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фрагмобази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диомицеты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телиобазидиомицеты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Остановимся на некоторых практически важных таксонах базидиомицетов.</a:t>
            </a:r>
          </a:p>
          <a:p>
            <a:pPr algn="just"/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стволах деревьев довольно широко встречаются копытообразные наросты – это грибы из рода трутовик (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Fomitopsis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относящиеся к порядку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афиллофоровые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Aphyllophorales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У представителей этого порядка плодовые тела разнообразны. Трутовики приурочены к отдельным породам деревьев из-за специфической потребности в питании.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192419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4EB2DB-5022-88F2-4582-B66D2A9EE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0"/>
            <a:ext cx="7890080" cy="62484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обычен трутовик настоящий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Fomes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fomentarius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обитающий преимущественно на ослабленных и мертвых березах.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Мицелий  трутовик настоящего развивается внутри ствола, а на его поверхности образуются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копытоо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бразные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плодовые тела, боком при- крепленные  к  субстрату.  На  нижней поверхности плодового тела находится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гименофор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состоящий из тесно сближенных, вертикально расположенных  трубочек. 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225589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B4D6C4-3355-55BB-CC8F-DDBC796A0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88640"/>
            <a:ext cx="7848872" cy="2736304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Плодовое  тело многолетние. На поверхности видны концентрические зоны, означающие ежегодный прирост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гименофора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агариковым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грибам (порядок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Agaricales)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большинство наших съедобных шляпочных грибов, а также ядовитые грибы.</a:t>
            </a:r>
          </a:p>
          <a:p>
            <a:pPr algn="just"/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A744B6-F828-E872-C51F-C461C1FB3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996" y="3356992"/>
            <a:ext cx="3238095" cy="19904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1DEC72-20BA-4836-AC26-46C50E26C0DD}"/>
              </a:ext>
            </a:extLst>
          </p:cNvPr>
          <p:cNvSpPr txBox="1"/>
          <p:nvPr/>
        </p:nvSpPr>
        <p:spPr>
          <a:xfrm>
            <a:off x="2267744" y="5661248"/>
            <a:ext cx="53285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Рисунок– Строение шляпочных грибов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012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A1D1A9-1E92-9A02-E82D-C66CCA69E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16632"/>
            <a:ext cx="8100392" cy="5832648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Плодовые тела недолговечные, мясистые состоят из шляпки и ножки центральной.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базидиомицетов – паразиты растений. Многие паразитные грибы относятся к порядкам головневых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Ustilaginales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ржавчинных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Uredinales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 головневые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Ustilaginales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наиболее  вредоносные грибы, поражающие зерновые культуры. Заражают как вегетативные, так и генеративные органы. Головневые споры прорастают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четырехклеточные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фрагмобазидии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базидиоспорами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бокам. Род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устиляго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Ustilago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возбудитель пыльной головни пшеницы. Головневые споры прорастают на рыльце пестика, откуда гифы внедряются в  развивающийся плод. В зерновке мицелий зимует.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Телиоспоры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образуются по типу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артроспор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хламидоспора.</a:t>
            </a:r>
          </a:p>
          <a:p>
            <a:endParaRPr lang="ru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653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B48407B-2F74-1243-C676-9D9E72058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16632"/>
            <a:ext cx="7776864" cy="2232248"/>
          </a:xfrm>
        </p:spPr>
        <p:txBody>
          <a:bodyPr>
            <a:normAutofit/>
          </a:bodyPr>
          <a:lstStyle/>
          <a:p>
            <a:pPr marL="74295" marR="36195" indent="215900" algn="just">
              <a:lnSpc>
                <a:spcPct val="104000"/>
              </a:lnSpc>
              <a:spcAft>
                <a:spcPts val="0"/>
              </a:spcAft>
            </a:pP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2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ржа</a:t>
            </a:r>
            <a:r>
              <a:rPr lang="ru-RU" sz="1800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чинны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i="1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1800" i="1" spc="-3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1800" i="1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edinales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spc="1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лиг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тны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2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паразиты высши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spc="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растений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довы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spc="7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1800" spc="-7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800" spc="-1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дае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тельна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18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смен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льки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спороношени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адий н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1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плоидн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spc="1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spc="1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</a:t>
            </a:r>
            <a:r>
              <a:rPr lang="ru-RU" sz="18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ари</a:t>
            </a:r>
            <a:r>
              <a:rPr lang="ru-RU" sz="18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тич</a:t>
            </a:r>
            <a:r>
              <a:rPr lang="ru-RU" sz="1800" spc="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-4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spc="1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мицелии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spc="19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анчи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ае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1800" spc="-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</a:t>
            </a:r>
            <a:r>
              <a:rPr lang="ru-RU" sz="1800" spc="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ание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spc="5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800" spc="-4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ящи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 </a:t>
            </a:r>
            <a:r>
              <a:rPr lang="ru-RU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телей</a:t>
            </a:r>
            <a:r>
              <a:rPr lang="ru-RU" sz="18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4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spc="4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прорас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800" spc="-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spc="7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фра</a:t>
            </a:r>
            <a:r>
              <a:rPr lang="ru-RU" sz="1800" spc="-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мобазидии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18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-2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озяйнны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(цик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spc="18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 н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800" spc="-2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lang="ru-RU" sz="1800" spc="-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растении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</a:t>
            </a:r>
            <a:r>
              <a:rPr lang="ru-RU" sz="1800" spc="-15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spc="-3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800" spc="1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озяинны</a:t>
            </a:r>
            <a:r>
              <a:rPr lang="ru-RU" sz="18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(разны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spc="25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ади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8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800" spc="1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разных растениях).</a:t>
            </a:r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98E9B1-56B6-C48E-EB11-170F18A14A09}"/>
              </a:ext>
            </a:extLst>
          </p:cNvPr>
          <p:cNvSpPr txBox="1"/>
          <p:nvPr/>
        </p:nvSpPr>
        <p:spPr>
          <a:xfrm>
            <a:off x="1043608" y="2132856"/>
            <a:ext cx="77768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более 250 видах шляпочных грибов современная медицина обнаружила антибиотики. Они содержат много ценных для организма минеральных веществ и играют важную роль при образовании крови.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0D583C7-0DCC-616F-1E14-A8746F792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196500"/>
            <a:ext cx="2145407" cy="283853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3A40044-B773-BEC5-A953-103683C36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651" y="3326766"/>
            <a:ext cx="3784717" cy="283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979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277</TotalTime>
  <Words>1377</Words>
  <Application>Microsoft Office PowerPoint</Application>
  <PresentationFormat>Экран (4:3)</PresentationFormat>
  <Paragraphs>47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Comic Sans MS</vt:lpstr>
      <vt:lpstr>Corbel</vt:lpstr>
      <vt:lpstr>Gill Sans MT</vt:lpstr>
      <vt:lpstr>Times New Roman</vt:lpstr>
      <vt:lpstr>Verdana</vt:lpstr>
      <vt:lpstr>Wingdings 2</vt:lpstr>
      <vt:lpstr>Солнцестояние</vt:lpstr>
      <vt:lpstr>Лекция 6. Основные характристики классов Базидиомицеты и Дейтеромицеты. Отдел Лишайники</vt:lpstr>
      <vt:lpstr>Класс Basidiomycetes – Базидиомицеты.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Класс Deuteromycetes – Дейтеромицеты (несовершенные грибы) </vt:lpstr>
      <vt:lpstr>Презентация PowerPoint</vt:lpstr>
      <vt:lpstr>Презентация PowerPoint</vt:lpstr>
      <vt:lpstr>Отдел Lichenophyta – Лишайники</vt:lpstr>
      <vt:lpstr>Рисунок  – Строение лишайника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8. Мхи, плауны,  хвощи, папоротники. Голосеменные растения</dc:title>
  <dc:creator>Инелова Зарина</dc:creator>
  <cp:lastModifiedBy>Инелова Зарина</cp:lastModifiedBy>
  <cp:revision>14</cp:revision>
  <dcterms:created xsi:type="dcterms:W3CDTF">2015-02-16T05:23:36Z</dcterms:created>
  <dcterms:modified xsi:type="dcterms:W3CDTF">2024-09-30T09:52:00Z</dcterms:modified>
</cp:coreProperties>
</file>